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48"/>
  </p:handoutMasterIdLst>
  <p:sldIdLst>
    <p:sldId id="256" r:id="rId3"/>
    <p:sldId id="258" r:id="rId4"/>
    <p:sldId id="264" r:id="rId5"/>
    <p:sldId id="265" r:id="rId6"/>
    <p:sldId id="261" r:id="rId7"/>
    <p:sldId id="262" r:id="rId8"/>
    <p:sldId id="257" r:id="rId9"/>
    <p:sldId id="266" r:id="rId10"/>
    <p:sldId id="288" r:id="rId11"/>
    <p:sldId id="289" r:id="rId12"/>
    <p:sldId id="268" r:id="rId13"/>
    <p:sldId id="267" r:id="rId14"/>
    <p:sldId id="271" r:id="rId16"/>
    <p:sldId id="269" r:id="rId17"/>
    <p:sldId id="270" r:id="rId18"/>
    <p:sldId id="290" r:id="rId19"/>
    <p:sldId id="274" r:id="rId20"/>
    <p:sldId id="272" r:id="rId21"/>
    <p:sldId id="273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6" r:id="rId32"/>
    <p:sldId id="287" r:id="rId33"/>
    <p:sldId id="292" r:id="rId34"/>
    <p:sldId id="293" r:id="rId35"/>
    <p:sldId id="298" r:id="rId36"/>
    <p:sldId id="294" r:id="rId37"/>
    <p:sldId id="297" r:id="rId38"/>
    <p:sldId id="295" r:id="rId39"/>
    <p:sldId id="296" r:id="rId40"/>
    <p:sldId id="299" r:id="rId41"/>
    <p:sldId id="300" r:id="rId42"/>
    <p:sldId id="301" r:id="rId43"/>
    <p:sldId id="302" r:id="rId44"/>
    <p:sldId id="303" r:id="rId45"/>
    <p:sldId id="304" r:id="rId46"/>
    <p:sldId id="291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704" autoAdjust="0"/>
  </p:normalViewPr>
  <p:slideViewPr>
    <p:cSldViewPr snapToGrid="0">
      <p:cViewPr varScale="1">
        <p:scale>
          <a:sx n="87" d="100"/>
          <a:sy n="87" d="100"/>
        </p:scale>
        <p:origin x="389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6206F-2BAF-4D8C-9D09-5A63FFA5A6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74EB8-CD1C-48C1-9611-46F5604854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412E-A044-4151-AF3C-798E62FCB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C8060-B9B4-4562-972F-1F62EE1028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412E-A044-4151-AF3C-798E62FCB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C8060-B9B4-4562-972F-1F62EE1028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412E-A044-4151-AF3C-798E62FCB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C8060-B9B4-4562-972F-1F62EE1028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412E-A044-4151-AF3C-798E62FCB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C8060-B9B4-4562-972F-1F62EE1028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412E-A044-4151-AF3C-798E62FCB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C8060-B9B4-4562-972F-1F62EE1028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412E-A044-4151-AF3C-798E62FCB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C8060-B9B4-4562-972F-1F62EE1028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412E-A044-4151-AF3C-798E62FCB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C8060-B9B4-4562-972F-1F62EE1028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412E-A044-4151-AF3C-798E62FCB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C8060-B9B4-4562-972F-1F62EE1028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412E-A044-4151-AF3C-798E62FCB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C8060-B9B4-4562-972F-1F62EE1028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412E-A044-4151-AF3C-798E62FCB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C8060-B9B4-4562-972F-1F62EE1028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412E-A044-4151-AF3C-798E62FCB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C8060-B9B4-4562-972F-1F62EE1028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412E-A044-4151-AF3C-798E62FCB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C8060-B9B4-4562-972F-1F62EE1028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lidity programming language – Ethereum, smart contract, blockchai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544" y="2358592"/>
            <a:ext cx="4362739" cy="179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042160" y="5063490"/>
            <a:ext cx="7905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中文文档</a:t>
            </a:r>
            <a:r>
              <a:rPr lang="en-US" altLang="zh-CN"/>
              <a:t>: </a:t>
            </a:r>
            <a:r>
              <a:rPr lang="zh-CN" altLang="en-US"/>
              <a:t>https://learnblockchain.cn/docs/solidity/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432912" y="1556529"/>
            <a:ext cx="2680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ç"/>
            </a:pPr>
            <a:r>
              <a:rPr lang="zh-CN" altLang="en-US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查看链上区块信息</a:t>
            </a:r>
            <a:r>
              <a:rPr lang="zh-CN" altLang="zh-CN" sz="11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11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6907" y="4961178"/>
            <a:ext cx="295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交易数据为合约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字节</a:t>
            </a:r>
            <a:r>
              <a:rPr lang="zh-CN" altLang="en-US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码 </a:t>
            </a:r>
            <a:r>
              <a:rPr lang="en-US" altLang="zh-CN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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81" y="227240"/>
            <a:ext cx="7495530" cy="30259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284" y="3524623"/>
            <a:ext cx="7074877" cy="3242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568" y="1436500"/>
            <a:ext cx="5216953" cy="23038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3121290" y="306875"/>
            <a:ext cx="5304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HelloWorld2: 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状态变量和</a:t>
            </a: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setter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023" y="1028108"/>
            <a:ext cx="5202336" cy="35562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右箭头 5"/>
          <p:cNvSpPr/>
          <p:nvPr/>
        </p:nvSpPr>
        <p:spPr>
          <a:xfrm>
            <a:off x="5572857" y="2314362"/>
            <a:ext cx="844062" cy="49236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836" y="4843900"/>
            <a:ext cx="3802710" cy="163844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84" y="4843900"/>
            <a:ext cx="6364129" cy="16413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39168" y="1009012"/>
            <a:ext cx="84588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transact()</a:t>
            </a:r>
            <a:r>
              <a:rPr lang="zh-CN" altLang="zh-CN" sz="16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zh-CN" altLang="en-US" sz="16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发送一个</a:t>
            </a:r>
            <a:r>
              <a:rPr lang="zh-CN" altLang="zh-CN" sz="16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交易</a:t>
            </a:r>
            <a:r>
              <a:rPr lang="zh-CN" altLang="en-US" sz="16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到交易池</a:t>
            </a:r>
            <a:r>
              <a:rPr lang="zh-CN" altLang="zh-CN" sz="16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6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矿工挖矿产出新区块，合约存储的数据得到更新</a:t>
            </a:r>
            <a:r>
              <a:rPr lang="zh-CN" altLang="zh-CN" sz="16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600" dirty="0" smtClean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</a:t>
            </a:r>
            <a:r>
              <a:rPr lang="zh-CN" altLang="en-US" sz="16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交易的输入数据</a:t>
            </a:r>
            <a:r>
              <a:rPr lang="en-US" altLang="zh-CN" sz="16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input</a:t>
            </a:r>
            <a:r>
              <a:rPr lang="zh-CN" altLang="en-US" sz="16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，该十六进制字符串是</a:t>
            </a:r>
            <a:r>
              <a:rPr lang="en-US" altLang="zh-CN" sz="16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EVM</a:t>
            </a:r>
            <a:r>
              <a:rPr lang="zh-CN" altLang="en-US" sz="16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sz="16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</a:t>
            </a:r>
            <a:r>
              <a:rPr lang="en-US" altLang="zh-CN" sz="16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(“</a:t>
            </a:r>
            <a:r>
              <a:rPr lang="zh-CN" altLang="en-US" sz="16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哈喽， 江南</a:t>
            </a:r>
            <a:r>
              <a:rPr lang="en-US" altLang="zh-CN" sz="16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!”</a:t>
            </a:r>
            <a:r>
              <a:rPr lang="zh-CN" altLang="en-US" sz="16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）的</a:t>
            </a:r>
            <a:r>
              <a:rPr lang="zh-CN" altLang="en-US" sz="16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编码。</a:t>
            </a:r>
            <a:endParaRPr lang="zh-CN" altLang="en-US" sz="1600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49889" y="315667"/>
            <a:ext cx="5304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HelloWorld2: 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状态变量和</a:t>
            </a: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setter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9168" y="1807052"/>
            <a:ext cx="8184589" cy="47171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432912" y="1556529"/>
            <a:ext cx="2680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 </a:t>
            </a:r>
            <a:r>
              <a:rPr lang="zh-CN" altLang="en-US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查看链上区块信息</a:t>
            </a:r>
            <a:r>
              <a:rPr lang="zh-CN" altLang="zh-CN" sz="11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11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7777" y="4858748"/>
            <a:ext cx="1928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查看块内交易 </a:t>
            </a:r>
            <a:r>
              <a:rPr lang="en-US" altLang="zh-CN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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626" y="168261"/>
            <a:ext cx="7559796" cy="31458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46" y="3435117"/>
            <a:ext cx="7973290" cy="3216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34529" y="408831"/>
            <a:ext cx="4371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HelloWorld3: 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构造函数和事件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881" y="1292470"/>
            <a:ext cx="4546495" cy="48925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5078385" y="1377980"/>
            <a:ext cx="5551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构造函数：构造函数部署合约时须传入相应的参数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事件：从日志中获取事件，以了解发生了什么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942" y="2738456"/>
            <a:ext cx="7370058" cy="34465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71921" y="386006"/>
            <a:ext cx="4371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HelloWorld3: 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构造函数和事件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32831" y="1099040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查看回执中的日志信息，事件被编码成十六进制字符串，解析后就能获取相应参数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2831" y="1702156"/>
            <a:ext cx="8420830" cy="49000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23613" y="615504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变量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类型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90522" y="2068369"/>
            <a:ext cx="13965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整型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字符串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yte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address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apping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Struct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全局变量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8988" y="5367893"/>
            <a:ext cx="113244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后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PPT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资料来源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https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://fisco-bcos-documentation.readthedocs.io/zh_CN/latest/docs/articles/3_features/35_contract/solidity_basic_features.html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50218" y="2068369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变量存储类型：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emory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storage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0441" y="862612"/>
            <a:ext cx="4351397" cy="5121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1861" y="372237"/>
            <a:ext cx="7933107" cy="6424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6935" y="1806094"/>
            <a:ext cx="8055038" cy="31930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685" y="1328107"/>
            <a:ext cx="10653683" cy="45342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</p:pic>
      <p:sp>
        <p:nvSpPr>
          <p:cNvPr id="5" name="矩形 4"/>
          <p:cNvSpPr/>
          <p:nvPr/>
        </p:nvSpPr>
        <p:spPr>
          <a:xfrm>
            <a:off x="750685" y="6156187"/>
            <a:ext cx="109635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https://fisco-bcos-documentation.readthedocs.io/zh_CN/latest/docs/articles/3_features/35_contract/solidity_presensation.html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73236" y="57265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的比较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1808" y="2169542"/>
            <a:ext cx="8108383" cy="2430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5742" y="1427671"/>
            <a:ext cx="7590178" cy="4618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4793" y="1023194"/>
            <a:ext cx="7552074" cy="5303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7734" y="1618511"/>
            <a:ext cx="7544454" cy="3497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4981" y="1476643"/>
            <a:ext cx="7544454" cy="39398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6103" y="1444083"/>
            <a:ext cx="6835732" cy="46028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3415979" y="413280"/>
            <a:ext cx="4515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飞行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棋游戏合约设计：状态变量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235" y="1348076"/>
            <a:ext cx="6119390" cy="16765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3415979" y="413280"/>
            <a:ext cx="4515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飞行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棋游戏合约设计：构造函数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35" y="3506544"/>
            <a:ext cx="9030483" cy="27815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7580266" y="1649756"/>
            <a:ext cx="34364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require 函数用于确认条件有效性，例如输入变量，或合约状态变量是否满足条件，或验证外部合约调用返回的值。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33563" y="193472"/>
            <a:ext cx="4830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飞行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棋游戏合约设计：</a:t>
            </a: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getter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722" y="888023"/>
            <a:ext cx="5567447" cy="56346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393" y="888023"/>
            <a:ext cx="5824516" cy="58380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0136" y="1699771"/>
            <a:ext cx="5994300" cy="16032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3222547" y="536371"/>
            <a:ext cx="513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飞行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棋游戏合约设计：修改状态变量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360136" y="3692769"/>
            <a:ext cx="6573715" cy="21629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8" y="1699771"/>
            <a:ext cx="4765285" cy="29953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48" y="5071751"/>
            <a:ext cx="4765285" cy="7839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350" y="256398"/>
            <a:ext cx="8783710" cy="63638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48791" y="55141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调用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合约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73236" y="572655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SQL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的比较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576" y="1724642"/>
            <a:ext cx="2224988" cy="371348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498" y="1724642"/>
            <a:ext cx="2254733" cy="37094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5293359" y="1946929"/>
            <a:ext cx="60950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以太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坊的区块链可看成一种非关系型数据库（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NoSQL)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，以太坊的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EVM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可看成一种查询语言的解析执行引擎。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上层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pp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使用各种高级语言调用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SQL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来进行对数据库的存储控制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; 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而上层</a:t>
            </a:r>
            <a:r>
              <a:rPr lang="en-US" altLang="zh-CN" sz="16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Dapp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使用各种高级语言调用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智能合约定义的函数接口来进行对以太坊内部数据的存储控制。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SQL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有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update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select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语句，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我们可以自定义相关的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setter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函数和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getter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函数。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SQL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create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定义关系型数据表的结构，而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定义各种类型的状态变量作为当前合约的存储数据。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917868" y="1019905"/>
            <a:ext cx="10433002" cy="525779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45839" y="246225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演示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1028700" y="896816"/>
            <a:ext cx="10181491" cy="56358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45839" y="246225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演示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1028700" y="861647"/>
            <a:ext cx="10190286" cy="56534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45839" y="246225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演示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首次代幣發行（ICO），比特幣（Bitcoin），加密貨幣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69" y="857526"/>
            <a:ext cx="10063256" cy="521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987669" y="6301506"/>
            <a:ext cx="1059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图片来源：https</a:t>
            </a:r>
            <a:r>
              <a:rPr lang="zh-CN" altLang="en-US" sz="1600" dirty="0"/>
              <a:t>://www.ifec.org.hk/web/tc/financial-products/fintech/ico-bitcoin/ico-bitcoin-cryptocurrencies.page</a:t>
            </a:r>
            <a:endParaRPr lang="zh-CN" altLang="en-US" sz="1600" dirty="0"/>
          </a:p>
        </p:txBody>
      </p:sp>
      <p:sp>
        <p:nvSpPr>
          <p:cNvPr id="5" name="文本框 4"/>
          <p:cNvSpPr txBox="1"/>
          <p:nvPr/>
        </p:nvSpPr>
        <p:spPr>
          <a:xfrm>
            <a:off x="4146829" y="248638"/>
            <a:ext cx="3744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代币</a:t>
            </a: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ICO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：发行自己的货币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97937" y="0"/>
            <a:ext cx="3900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示例学合约：</a:t>
            </a: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Coin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合约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1665"/>
            <a:ext cx="5823421" cy="63963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759" y="461664"/>
            <a:ext cx="6583241" cy="63963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931" y="270911"/>
            <a:ext cx="10803794" cy="60771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48644" y="6413939"/>
            <a:ext cx="42963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/>
              <a:t>图片来源：https</a:t>
            </a:r>
            <a:r>
              <a:rPr lang="zh-CN" altLang="en-US" sz="1600" dirty="0"/>
              <a:t>://ig.ft.com/us-election-2020/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97937" y="193431"/>
            <a:ext cx="4211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示例学合约：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Ballot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合约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2583" y="1175301"/>
            <a:ext cx="4884843" cy="52811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288" y="2564488"/>
            <a:ext cx="1714649" cy="146316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253" y="798639"/>
            <a:ext cx="4983912" cy="33073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3797937" y="193431"/>
            <a:ext cx="3283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Ballot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合约：构造函数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937" y="3103368"/>
            <a:ext cx="8268417" cy="36579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 descr="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437" y="798639"/>
            <a:ext cx="3842107" cy="216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15522" y="184638"/>
            <a:ext cx="3902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Ballot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合约：授予投票权限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62848"/>
            <a:ext cx="4888523" cy="40820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69" y="3764675"/>
            <a:ext cx="8842131" cy="30141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4120" y="1558891"/>
            <a:ext cx="5815153" cy="37782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8" y="97894"/>
            <a:ext cx="5608806" cy="66985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6611477" y="468347"/>
            <a:ext cx="3283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Ballot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合约：委托投票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120" y="1557250"/>
            <a:ext cx="6142252" cy="37798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8960" y="1406769"/>
            <a:ext cx="6234005" cy="53434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6" y="2691525"/>
            <a:ext cx="4625741" cy="27739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4073236" y="572655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SQL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的比较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7486" y="1832615"/>
            <a:ext cx="6721422" cy="39856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5" y="3913341"/>
            <a:ext cx="5022015" cy="25834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4272723" y="213370"/>
            <a:ext cx="26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Ballot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合约：投票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26" name="Picture 2" descr="https://cdn.hk01.com/di/media/images/dw/20200902/377953448311787520.jpeg/F3clqRSiS5lLjvLsnKokHKC2yP3cHXSnolcg9KJXIPQ?v=w19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57" y="975528"/>
            <a:ext cx="4688569" cy="263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344" y="1826313"/>
            <a:ext cx="5159187" cy="40313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437453" y="441970"/>
            <a:ext cx="4589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Ballot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合约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：计算获胜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者并查询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469" y="2119709"/>
            <a:ext cx="5875529" cy="34445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圖/&lt;a href=&quot;https://edition.cnn.com/election/2020/results/president?iid=politics_election_bop&quot; target=&quot;_blank&quot;&gt;CNN新聞網&lt;/a&gt;&#10;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717" y="1490908"/>
            <a:ext cx="6778870" cy="48638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</p:pic>
      <p:sp>
        <p:nvSpPr>
          <p:cNvPr id="4" name="矩形 3"/>
          <p:cNvSpPr/>
          <p:nvPr/>
        </p:nvSpPr>
        <p:spPr>
          <a:xfrm>
            <a:off x="3365606" y="641811"/>
            <a:ext cx="5109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US presidential election 2020, the winner is Biden!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4454" y="65068"/>
            <a:ext cx="7917866" cy="67138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61101" y="736041"/>
            <a:ext cx="20697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Thank you</a:t>
            </a:r>
            <a:endParaRPr lang="zh-CN" alt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72983" y="456345"/>
            <a:ext cx="3908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简单合约：</a:t>
            </a:r>
            <a:r>
              <a:rPr lang="en-US" altLang="zh-CN" sz="2400" b="1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HelloWorld.sol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3001" y="1614619"/>
            <a:ext cx="3604572" cy="15774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001" y="3771013"/>
            <a:ext cx="3574090" cy="19661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3" y="1614619"/>
            <a:ext cx="7033870" cy="44047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602" y="2270070"/>
            <a:ext cx="5750798" cy="38442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1625" y="1811531"/>
            <a:ext cx="764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Ganache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工具：快速生成一条以太坊测试链，默认提供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个账户，各拥有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100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以太币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61870" y="48603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智能合约部署在以太坊上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31625" y="1274829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部署即在以太坊上开辟一片空间，需要知道它的地址来访问它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存储状态变量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和相关代码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576" y="2270070"/>
            <a:ext cx="5471659" cy="38219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blog.web3labs.com/hubfs/Sokt%20Blog%20%281%29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53" y="3088935"/>
            <a:ext cx="4624755" cy="242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198405" y="810909"/>
            <a:ext cx="5450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Web3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库：高级语言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以太坊交互的</a:t>
            </a:r>
            <a:r>
              <a:rPr lang="en-US" altLang="zh-CN" sz="2400" b="1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48933" y="2196319"/>
            <a:ext cx="5136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web3</a:t>
            </a:r>
            <a:r>
              <a:rPr lang="zh-CN" altLang="en-US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库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 pip install web3 </a:t>
            </a:r>
            <a:r>
              <a:rPr lang="zh-CN" altLang="en-US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“即可安装）</a:t>
            </a:r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8553" y="2073209"/>
            <a:ext cx="4937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Web3</a:t>
            </a:r>
            <a:r>
              <a:rPr lang="zh-CN" altLang="en-US" sz="16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zh-CN" altLang="en-US" sz="16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一组用来和本地或远程以太坊节点进行交互</a:t>
            </a:r>
            <a:r>
              <a:rPr lang="zh-CN" altLang="en-US" sz="16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的库</a:t>
            </a:r>
            <a:r>
              <a:rPr lang="zh-CN" altLang="en-US" sz="16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，它可以使用</a:t>
            </a:r>
            <a:r>
              <a:rPr lang="en-US" altLang="zh-CN" sz="16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sz="16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en-US" altLang="zh-CN" sz="16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IPC</a:t>
            </a:r>
            <a:r>
              <a:rPr lang="zh-CN" altLang="en-US" sz="16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建立与以太坊节点旳</a:t>
            </a:r>
            <a:r>
              <a:rPr lang="zh-CN" altLang="en-US" sz="16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连接。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933" y="3088935"/>
            <a:ext cx="4633362" cy="2209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72180" y="49438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Web3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库：部署合约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23459" y="1556681"/>
            <a:ext cx="445506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部署过程：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获取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字符串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形式的</a:t>
            </a:r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abi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bytecode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eth.contract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生成未部署合约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发送合约构造函数的交易部署合约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通过该交易的哈希等待回执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使用回执中的合约地址定位部署的合约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43251" y="563995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未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部署合约和部署合约有什么区别？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495" y="1556681"/>
            <a:ext cx="6569009" cy="34826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95273" y="40876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Web3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库：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调用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合约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30981" y="3144179"/>
            <a:ext cx="6696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all()</a:t>
            </a:r>
            <a:r>
              <a:rPr lang="zh-CN" altLang="zh-CN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zh-CN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执行一个消息调用交易，消息调用交易直接在节点旳VM中执行</a:t>
            </a:r>
            <a:r>
              <a:rPr lang="zh-CN" altLang="zh-CN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而不</a:t>
            </a:r>
            <a:r>
              <a:rPr lang="zh-CN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需要通过区块链的挖矿来执行。</a:t>
            </a:r>
            <a:r>
              <a:rPr lang="zh-CN" altLang="zh-CN" sz="11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981" y="4178735"/>
            <a:ext cx="6194709" cy="22496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7729525" y="5118880"/>
            <a:ext cx="3934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 </a:t>
            </a:r>
            <a:r>
              <a:rPr lang="zh-CN" altLang="en-US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使用</a:t>
            </a:r>
            <a:r>
              <a:rPr lang="en-US" altLang="zh-CN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Python</a:t>
            </a:r>
            <a:r>
              <a:rPr lang="zh-CN" altLang="en-US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自动编译并部署合约</a:t>
            </a:r>
            <a:endParaRPr lang="en-US" altLang="zh-CN" sz="11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981" y="1285167"/>
            <a:ext cx="7696867" cy="14707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1851</Words>
  <Application>WPS 演示</Application>
  <PresentationFormat>宽屏</PresentationFormat>
  <Paragraphs>139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5" baseType="lpstr">
      <vt:lpstr>Arial</vt:lpstr>
      <vt:lpstr>宋体</vt:lpstr>
      <vt:lpstr>Wingdings</vt:lpstr>
      <vt:lpstr>Microsoft YaHei UI</vt:lpstr>
      <vt:lpstr>微软雅黑</vt:lpstr>
      <vt:lpstr>Arial Unicode MS</vt:lpstr>
      <vt:lpstr>等线 Light</vt:lpstr>
      <vt:lpstr>等线</vt:lpstr>
      <vt:lpstr>Calibri</vt:lpstr>
      <vt:lpstr>华文彩云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范 维</dc:creator>
  <cp:lastModifiedBy>Administrator</cp:lastModifiedBy>
  <cp:revision>111</cp:revision>
  <dcterms:created xsi:type="dcterms:W3CDTF">2021-04-10T00:34:00Z</dcterms:created>
  <dcterms:modified xsi:type="dcterms:W3CDTF">2022-03-30T05:20:54Z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